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7" r:id="rId3"/>
    <p:sldId id="306" r:id="rId4"/>
    <p:sldId id="305" r:id="rId5"/>
    <p:sldId id="308" r:id="rId6"/>
    <p:sldId id="309" r:id="rId7"/>
    <p:sldId id="310" r:id="rId8"/>
    <p:sldId id="312" r:id="rId9"/>
    <p:sldId id="313" r:id="rId10"/>
    <p:sldId id="3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0A09E-0125-4823-B7F6-5874BDDA899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85BE1-A6CB-4EC1-9C56-74BAA94B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 we’re going to get into how to deal with this and we’re going to use the ACT Matrix… This is a really simply tool that pulls out all of the confusing language of ACT like </a:t>
            </a:r>
            <a:r>
              <a:rPr lang="en-US" dirty="0" err="1"/>
              <a:t>defuision</a:t>
            </a:r>
            <a:r>
              <a:rPr lang="en-US" dirty="0"/>
              <a:t> and self as context (thought it’s actually all in there) and just gives you a way of assessing what’s guiding your behavior, and then identifying and taking actions that support where you want to go in life. </a:t>
            </a:r>
          </a:p>
          <a:p>
            <a:endParaRPr lang="en-US" dirty="0"/>
          </a:p>
          <a:p>
            <a:r>
              <a:rPr lang="en-US" dirty="0"/>
              <a:t>Go visit Kevin Polk…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F5F-6FEF-4E43-B7E8-D5D0B6F07D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0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 we’re going to get into how to deal with this and we’re going to use the ACT Matrix… This is a really simply tool that pulls out all of the confusing language of ACT like </a:t>
            </a:r>
            <a:r>
              <a:rPr lang="en-US" dirty="0" err="1"/>
              <a:t>defuision</a:t>
            </a:r>
            <a:r>
              <a:rPr lang="en-US" dirty="0"/>
              <a:t> and self as context (thought it’s actually all in there) and just gives you a way of assessing what’s guiding your behavior, and then identifying and taking actions that support where you want to go in life. </a:t>
            </a:r>
          </a:p>
          <a:p>
            <a:endParaRPr lang="en-US" dirty="0"/>
          </a:p>
          <a:p>
            <a:r>
              <a:rPr lang="en-US" dirty="0"/>
              <a:t>Go visit Kevin Polk…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48F5F-6FEF-4E43-B7E8-D5D0B6F07D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81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 we’re going to get into how to deal with this and we’re going to use the ACT Matrix… This is a really simply tool that pulls out all of the confusing language of ACT like </a:t>
            </a:r>
            <a:r>
              <a:rPr lang="en-US" dirty="0" err="1"/>
              <a:t>defuision</a:t>
            </a:r>
            <a:r>
              <a:rPr lang="en-US" dirty="0"/>
              <a:t> and self as context (thought it’s actually all in there) and just gives you a way of assessing what’s guiding your behavior, and then identifying and taking actions that support where you want to go in life. </a:t>
            </a:r>
          </a:p>
          <a:p>
            <a:endParaRPr lang="en-US" dirty="0"/>
          </a:p>
          <a:p>
            <a:r>
              <a:rPr lang="en-US" dirty="0"/>
              <a:t>Go visit Kevin Polk…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48F5F-6FEF-4E43-B7E8-D5D0B6F07D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56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 we’re going to get into how to deal with this and we’re going to use the ACT Matrix… This is a really simply tool that pulls out all of the confusing language of ACT like </a:t>
            </a:r>
            <a:r>
              <a:rPr lang="en-US" dirty="0" err="1"/>
              <a:t>defuision</a:t>
            </a:r>
            <a:r>
              <a:rPr lang="en-US" dirty="0"/>
              <a:t> and self as context (thought it’s actually all in there) and just gives you a way of assessing what’s guiding your behavior, and then identifying and taking actions that support where you want to go in life. </a:t>
            </a:r>
          </a:p>
          <a:p>
            <a:endParaRPr lang="en-US" dirty="0"/>
          </a:p>
          <a:p>
            <a:r>
              <a:rPr lang="en-US" dirty="0"/>
              <a:t>Go visit Kevin Polk…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48F5F-6FEF-4E43-B7E8-D5D0B6F07D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08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5E83-E103-40B5-A780-D5B4F1AF8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D85D2-9747-4C6C-AC6E-87EDC005D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8E250-265D-499B-8049-8C4A980E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BB3A-AEB1-46EB-B1E9-783CF771AA4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A32BB-DDBC-40ED-A081-6A82ACC3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2AF4-D54A-4EB0-B229-8D42C9A9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A690-BBCA-4C1C-8720-C965E0AE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3715-00AA-49EB-B625-8733EAF4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E6790-A9EA-4AC4-9B5A-7D43CF9C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AF088-CA7E-4EEF-ADF5-5EC5CB41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BB3A-AEB1-46EB-B1E9-783CF771AA4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5998A-6B72-40AE-B398-5152BE8C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654C2-ECDF-4F24-82B7-B126995A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A690-BBCA-4C1C-8720-C965E0AE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5E033-5E55-4872-98E3-58C1D1440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2C538-C798-4D68-B3F4-DA3D51D6C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DCF66-9D1C-4978-A6CE-5E9C88DF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BB3A-AEB1-46EB-B1E9-783CF771AA4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26E88-FC9B-4B9B-B9D3-E2C9DA03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A8FC7-396C-41AD-B314-6B55AD82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A690-BBCA-4C1C-8720-C965E0AE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204C-B3AF-4A02-B43B-548F2CD5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5FA09-F8E8-4BE5-9F0C-C5BDCFB68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8F244-A3DF-4112-B618-C2B0B722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BB3A-AEB1-46EB-B1E9-783CF771AA4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43A85-C96E-4A66-9DFA-9C585645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9E402-09EC-4932-8D05-42B01332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A690-BBCA-4C1C-8720-C965E0AE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1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404E-DF67-415A-BAF0-09ADB9C7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179DF-2CF6-4F93-A3C4-9F1946BAC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46D79-48C6-40C9-B150-E1198296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BB3A-AEB1-46EB-B1E9-783CF771AA4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A68AC-C070-4C1C-9F12-2833406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5B152-55E2-4FCE-BE94-1A4C7325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A690-BBCA-4C1C-8720-C965E0AE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6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8715-072E-4029-AA57-E34E00A6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F8B33-9B9F-4C3F-AB57-259E0C05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47C76-9D9E-493B-8699-B3A9E2EBE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94925-EB15-4C72-B7BB-B8995979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BB3A-AEB1-46EB-B1E9-783CF771AA4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FF2DE-39DF-4A5D-B593-A62581B1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BFBB9-825D-4F67-828C-AAE4B022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A690-BBCA-4C1C-8720-C965E0AE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2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8CD7-5748-4A30-92F4-192714CA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17394-3A5C-437D-B3EE-BC5648DF9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904CE-83D5-4247-A5E7-2DE589683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BADFA-6C9F-41EF-BD91-E9EF0A4AF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A2CA1-7EA4-403C-AFE9-E8B7F6E33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7A92-D5EA-465C-BF17-4B5EC907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BB3A-AEB1-46EB-B1E9-783CF771AA4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A76978-FBE8-423E-980C-727C43E6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B8938-8E06-4AB6-A82A-19F44FF0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A690-BBCA-4C1C-8720-C965E0AE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3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9DC3-1588-4C4C-AFD4-E345A52B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79C0A-A2DB-4B36-B30F-5840778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BB3A-AEB1-46EB-B1E9-783CF771AA4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CEA1C-6DAA-4485-81D3-536C269B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7F6C8-AFFE-4B4E-8BFC-CD59061C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A690-BBCA-4C1C-8720-C965E0AE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5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55972-8F01-47D7-8CEF-A65C5FCC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BB3A-AEB1-46EB-B1E9-783CF771AA4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C261B-A8C0-4C7A-B067-C001BB7E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1E9FB-76CF-4709-9A06-0AB237EB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A690-BBCA-4C1C-8720-C965E0AE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0895-C183-436F-A740-5EA36DAF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E621C-A670-485E-81B1-6F5B6AA60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08A9E-DEBC-411D-A071-3939C9145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9CE4F-EF62-48E8-8CB7-A904FC04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BB3A-AEB1-46EB-B1E9-783CF771AA4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83043-2F7A-4B15-B0F8-9EECC734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58FD8-9F93-4C70-8A80-639B5180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A690-BBCA-4C1C-8720-C965E0AE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8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D2E9-4C6D-44B8-8ED3-A199467FA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FB907-2541-48AB-B92C-8AEA993FF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31EF3-46E1-4190-91A9-F19F595DC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8FD5E-63F2-4247-AB88-1FD30629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BB3A-AEB1-46EB-B1E9-783CF771AA4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3FDED-B5B5-42BE-8911-6743CD2F2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621B2-2188-4A8B-8F96-786B7300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A690-BBCA-4C1C-8720-C965E0AE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3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A96DD-E983-402C-A711-5C6D001A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655D3-D889-4B9E-855A-B216C12E1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77019-8995-42F0-976C-CCD6B369E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BB3A-AEB1-46EB-B1E9-783CF771AA4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0E86C-7C64-4CBD-8844-B23063C15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0C569-E2F9-4554-94FE-11525D7B3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8A690-BBCA-4C1C-8720-C965E0AE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9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B2DA-1CBF-428B-A5F2-30F627391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86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Flexible Leadership: Using the Matrix to Have Conversations for a Shared 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B3737-74B7-45AF-B723-B9C254CCA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1524"/>
            <a:ext cx="9144000" cy="676275"/>
          </a:xfrm>
        </p:spPr>
        <p:txBody>
          <a:bodyPr/>
          <a:lstStyle/>
          <a:p>
            <a:r>
              <a:rPr lang="en-US" dirty="0"/>
              <a:t>Jen Nardozzi &amp; Scott Herbst</a:t>
            </a:r>
          </a:p>
        </p:txBody>
      </p:sp>
    </p:spTree>
    <p:extLst>
      <p:ext uri="{BB962C8B-B14F-4D97-AF65-F5344CB8AC3E}">
        <p14:creationId xmlns:p14="http://schemas.microsoft.com/office/powerpoint/2010/main" val="292761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FA10-C578-44D1-9428-29FE5FC7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9B37-C5B8-4109-8232-12515199D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Touch on all quadrants of the Matrix</a:t>
            </a:r>
          </a:p>
          <a:p>
            <a:r>
              <a:rPr lang="en-US" dirty="0"/>
              <a:t>Identify the stuck ways of being and acting (left side)</a:t>
            </a:r>
          </a:p>
          <a:p>
            <a:r>
              <a:rPr lang="en-US" dirty="0"/>
              <a:t>Point back to the shared purpose and vision (lower right)</a:t>
            </a:r>
          </a:p>
          <a:p>
            <a:r>
              <a:rPr lang="en-US" dirty="0"/>
              <a:t>Make a promise for committed action and who you will be in the service of that (upper right)  </a:t>
            </a:r>
          </a:p>
        </p:txBody>
      </p:sp>
    </p:spTree>
    <p:extLst>
      <p:ext uri="{BB962C8B-B14F-4D97-AF65-F5344CB8AC3E}">
        <p14:creationId xmlns:p14="http://schemas.microsoft.com/office/powerpoint/2010/main" val="113137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8B9DA5-9D04-44FD-9EB5-622EF27E7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7778"/>
          <a:stretch/>
        </p:blipFill>
        <p:spPr>
          <a:xfrm>
            <a:off x="718088" y="1123290"/>
            <a:ext cx="11054862" cy="573471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5E18AEE-BF92-4BE3-BD39-5A6150BDB19C}"/>
              </a:ext>
            </a:extLst>
          </p:cNvPr>
          <p:cNvSpPr/>
          <p:nvPr/>
        </p:nvSpPr>
        <p:spPr>
          <a:xfrm>
            <a:off x="8165285" y="3502955"/>
            <a:ext cx="3084945" cy="35144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5580A-C60A-43F9-94B8-9F042EAA4E17}"/>
              </a:ext>
            </a:extLst>
          </p:cNvPr>
          <p:cNvSpPr txBox="1"/>
          <p:nvPr/>
        </p:nvSpPr>
        <p:spPr>
          <a:xfrm>
            <a:off x="718088" y="256013"/>
            <a:ext cx="1075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To engage with chat, keep this page open.  </a:t>
            </a:r>
          </a:p>
        </p:txBody>
      </p:sp>
    </p:spTree>
    <p:extLst>
      <p:ext uri="{BB962C8B-B14F-4D97-AF65-F5344CB8AC3E}">
        <p14:creationId xmlns:p14="http://schemas.microsoft.com/office/powerpoint/2010/main" val="72183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B72F13-2DBB-4A0F-8935-D63DED0F9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" r="54769"/>
          <a:stretch/>
        </p:blipFill>
        <p:spPr>
          <a:xfrm>
            <a:off x="513183" y="448375"/>
            <a:ext cx="7147249" cy="490039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928B051-DA55-4980-B2EA-9E4F13B85465}"/>
              </a:ext>
            </a:extLst>
          </p:cNvPr>
          <p:cNvSpPr/>
          <p:nvPr/>
        </p:nvSpPr>
        <p:spPr>
          <a:xfrm rot="19164881">
            <a:off x="2689425" y="5535451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D6249E-B0B9-441F-9F4D-B25628EBEC91}"/>
              </a:ext>
            </a:extLst>
          </p:cNvPr>
          <p:cNvGrpSpPr/>
          <p:nvPr/>
        </p:nvGrpSpPr>
        <p:grpSpPr>
          <a:xfrm>
            <a:off x="9013372" y="109019"/>
            <a:ext cx="2556589" cy="6469272"/>
            <a:chOff x="9013372" y="109019"/>
            <a:chExt cx="2556589" cy="64692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3F4FAE-096E-4264-B5A2-E107755F9F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893" t="4694" r="40306" b="16123"/>
            <a:stretch/>
          </p:blipFill>
          <p:spPr>
            <a:xfrm>
              <a:off x="9013372" y="109019"/>
              <a:ext cx="2556589" cy="646927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873CEC-B90A-474D-B210-B836F8A4234E}"/>
                </a:ext>
              </a:extLst>
            </p:cNvPr>
            <p:cNvSpPr/>
            <p:nvPr/>
          </p:nvSpPr>
          <p:spPr>
            <a:xfrm>
              <a:off x="9538283" y="654341"/>
              <a:ext cx="1023456" cy="48404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938152-300D-4BF2-B204-645F4115E314}"/>
              </a:ext>
            </a:extLst>
          </p:cNvPr>
          <p:cNvGrpSpPr/>
          <p:nvPr/>
        </p:nvGrpSpPr>
        <p:grpSpPr>
          <a:xfrm>
            <a:off x="8261114" y="5577632"/>
            <a:ext cx="1361058" cy="944742"/>
            <a:chOff x="8261114" y="5577632"/>
            <a:chExt cx="1361058" cy="944742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E03F030C-2965-4C54-A492-FBD2C0D67020}"/>
                </a:ext>
              </a:extLst>
            </p:cNvPr>
            <p:cNvSpPr/>
            <p:nvPr/>
          </p:nvSpPr>
          <p:spPr>
            <a:xfrm rot="19629126">
              <a:off x="8261114" y="6037742"/>
              <a:ext cx="978408" cy="484632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33D1FF8-124C-4AB6-A289-2EABE523CA14}"/>
                </a:ext>
              </a:extLst>
            </p:cNvPr>
            <p:cNvSpPr/>
            <p:nvPr/>
          </p:nvSpPr>
          <p:spPr>
            <a:xfrm>
              <a:off x="9127222" y="5577632"/>
              <a:ext cx="494950" cy="5201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1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90AF53D-A64F-45DA-8B0A-37F2070A1A7C}"/>
              </a:ext>
            </a:extLst>
          </p:cNvPr>
          <p:cNvGrpSpPr/>
          <p:nvPr/>
        </p:nvGrpSpPr>
        <p:grpSpPr>
          <a:xfrm>
            <a:off x="2414953" y="1254368"/>
            <a:ext cx="7268307" cy="4290648"/>
            <a:chOff x="2414953" y="1254368"/>
            <a:chExt cx="7268307" cy="429064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448370D-69D7-4DF9-A244-FFCA0134DF79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53" y="3399692"/>
              <a:ext cx="7268307" cy="0"/>
            </a:xfrm>
            <a:prstGeom prst="straightConnector1">
              <a:avLst/>
            </a:prstGeom>
            <a:ln w="1016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0276F6-C7E3-4578-A476-4545329AB5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9444" y="1254368"/>
              <a:ext cx="4" cy="4290648"/>
            </a:xfrm>
            <a:prstGeom prst="straightConnector1">
              <a:avLst/>
            </a:prstGeom>
            <a:ln w="1016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4E2F178-2635-469C-9A80-058FFF1742F4}"/>
              </a:ext>
            </a:extLst>
          </p:cNvPr>
          <p:cNvSpPr txBox="1"/>
          <p:nvPr/>
        </p:nvSpPr>
        <p:spPr>
          <a:xfrm>
            <a:off x="3557957" y="380999"/>
            <a:ext cx="512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 Senses Experiencing (Out Here)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18ED8-EF75-4A06-9247-7B98DE5F90F5}"/>
              </a:ext>
            </a:extLst>
          </p:cNvPr>
          <p:cNvSpPr txBox="1"/>
          <p:nvPr/>
        </p:nvSpPr>
        <p:spPr>
          <a:xfrm>
            <a:off x="3557956" y="5864387"/>
            <a:ext cx="512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Mental Experiencing (Thoughts and Feelings)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D92D9F-F7FB-4A3E-AFD9-FA464CB8BAA4}"/>
              </a:ext>
            </a:extLst>
          </p:cNvPr>
          <p:cNvSpPr txBox="1"/>
          <p:nvPr/>
        </p:nvSpPr>
        <p:spPr>
          <a:xfrm>
            <a:off x="9466388" y="3244334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Toward (SR+)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A6611-0C1B-4C68-ACA1-A617EF6EB3D0}"/>
              </a:ext>
            </a:extLst>
          </p:cNvPr>
          <p:cNvSpPr txBox="1"/>
          <p:nvPr/>
        </p:nvSpPr>
        <p:spPr>
          <a:xfrm>
            <a:off x="502550" y="3215026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Away (SR-)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89D64D-7F77-464C-B11D-417A80E438DF}"/>
              </a:ext>
            </a:extLst>
          </p:cNvPr>
          <p:cNvSpPr txBox="1"/>
          <p:nvPr/>
        </p:nvSpPr>
        <p:spPr>
          <a:xfrm>
            <a:off x="6895257" y="2952681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2E67D8-17A9-4DE2-9BD7-EDBE3B4A5669}"/>
              </a:ext>
            </a:extLst>
          </p:cNvPr>
          <p:cNvSpPr txBox="1"/>
          <p:nvPr/>
        </p:nvSpPr>
        <p:spPr>
          <a:xfrm>
            <a:off x="3204710" y="2952681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62DE9B-4D66-478B-B85B-222EABDDF2CA}"/>
              </a:ext>
            </a:extLst>
          </p:cNvPr>
          <p:cNvSpPr txBox="1"/>
          <p:nvPr/>
        </p:nvSpPr>
        <p:spPr>
          <a:xfrm>
            <a:off x="2062073" y="3554941"/>
            <a:ext cx="405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Negative thoughts, feelings &amp; experience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492A56-30B7-441A-B02A-FE2E71AD2830}"/>
              </a:ext>
            </a:extLst>
          </p:cNvPr>
          <p:cNvSpPr txBox="1"/>
          <p:nvPr/>
        </p:nvSpPr>
        <p:spPr>
          <a:xfrm>
            <a:off x="6236527" y="3554941"/>
            <a:ext cx="344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 &amp; what matters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02BB8D-A1E6-45E3-ADA2-B6B5B9035B09}"/>
              </a:ext>
            </a:extLst>
          </p:cNvPr>
          <p:cNvSpPr txBox="1"/>
          <p:nvPr/>
        </p:nvSpPr>
        <p:spPr>
          <a:xfrm>
            <a:off x="111222" y="6400580"/>
            <a:ext cx="344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 visit: DrKevinPolk.com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41FAC5D-55C5-44BC-9CF1-078498D9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50079"/>
            <a:ext cx="10515600" cy="1325563"/>
          </a:xfrm>
        </p:spPr>
        <p:txBody>
          <a:bodyPr/>
          <a:lstStyle/>
          <a:p>
            <a:r>
              <a:rPr lang="en-US" dirty="0"/>
              <a:t>The Matrix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0080EE-1F96-4842-89DF-B43AED07F775}"/>
              </a:ext>
            </a:extLst>
          </p:cNvPr>
          <p:cNvSpPr/>
          <p:nvPr/>
        </p:nvSpPr>
        <p:spPr>
          <a:xfrm>
            <a:off x="6424259" y="3933037"/>
            <a:ext cx="3265015" cy="1742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r>
              <a:rPr lang="en-US" sz="1400" u="sng" dirty="0"/>
              <a:t>What is the conversation </a:t>
            </a:r>
            <a:r>
              <a:rPr lang="en-US" sz="1400" i="1" u="sng" dirty="0"/>
              <a:t>for?</a:t>
            </a:r>
          </a:p>
          <a:p>
            <a:pPr algn="ctr"/>
            <a:r>
              <a:rPr lang="en-US" sz="1400" dirty="0"/>
              <a:t>What difference does the group make for: </a:t>
            </a:r>
          </a:p>
          <a:p>
            <a:pPr algn="ctr"/>
            <a:r>
              <a:rPr lang="en-US" sz="1400" dirty="0"/>
              <a:t>The immediate consumer/participants?</a:t>
            </a:r>
          </a:p>
          <a:p>
            <a:pPr algn="ctr"/>
            <a:r>
              <a:rPr lang="en-US" sz="1400" dirty="0"/>
              <a:t>The people they touch?</a:t>
            </a:r>
          </a:p>
          <a:p>
            <a:pPr algn="ctr"/>
            <a:r>
              <a:rPr lang="en-US" sz="1400" dirty="0"/>
              <a:t>The broader world/community? 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DFA6DE-C838-4721-B306-0E00B9A1EB31}"/>
              </a:ext>
            </a:extLst>
          </p:cNvPr>
          <p:cNvSpPr/>
          <p:nvPr/>
        </p:nvSpPr>
        <p:spPr>
          <a:xfrm>
            <a:off x="6553200" y="1349853"/>
            <a:ext cx="3006975" cy="147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What actions are you not taking?</a:t>
            </a:r>
          </a:p>
          <a:p>
            <a:pPr algn="ctr"/>
            <a:r>
              <a:rPr lang="en-US" sz="1400" dirty="0"/>
              <a:t>What actions could you take?</a:t>
            </a:r>
          </a:p>
          <a:p>
            <a:pPr algn="ctr"/>
            <a:r>
              <a:rPr lang="en-US" sz="1400" dirty="0"/>
              <a:t>What promise can you make to be and act toward what matters?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4A30C-FFA6-4BA1-8F53-9911C7F8264C}"/>
              </a:ext>
            </a:extLst>
          </p:cNvPr>
          <p:cNvSpPr/>
          <p:nvPr/>
        </p:nvSpPr>
        <p:spPr>
          <a:xfrm>
            <a:off x="2631825" y="4044461"/>
            <a:ext cx="3006975" cy="147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What do people say the problem is?  </a:t>
            </a:r>
          </a:p>
          <a:p>
            <a:pPr algn="ctr"/>
            <a:r>
              <a:rPr lang="en-US" sz="1400" dirty="0"/>
              <a:t>What do they say about their experience?  </a:t>
            </a:r>
          </a:p>
          <a:p>
            <a:pPr algn="ctr"/>
            <a:r>
              <a:rPr lang="en-US" sz="1400" dirty="0"/>
              <a:t>What is the experience?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C55B67-9193-4302-96D7-3BE3862877F3}"/>
              </a:ext>
            </a:extLst>
          </p:cNvPr>
          <p:cNvSpPr/>
          <p:nvPr/>
        </p:nvSpPr>
        <p:spPr>
          <a:xfrm>
            <a:off x="2672708" y="1349854"/>
            <a:ext cx="3006975" cy="147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What actions correlate to the talk and experience?  </a:t>
            </a:r>
          </a:p>
          <a:p>
            <a:pPr algn="ctr"/>
            <a:r>
              <a:rPr lang="en-US" sz="1400" dirty="0"/>
              <a:t>How do you act with each other?</a:t>
            </a:r>
          </a:p>
          <a:p>
            <a:pPr algn="ctr"/>
            <a:r>
              <a:rPr lang="en-US" sz="1400" dirty="0"/>
              <a:t>How do you act towards stakeholders?  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311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3B20-4365-4504-AEC8-A2261E87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Questions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1307-5FF6-485E-A53D-8F5561EA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Immediately and long term, what difference does the group make:</a:t>
            </a:r>
          </a:p>
          <a:p>
            <a:pPr lvl="1"/>
            <a:r>
              <a:rPr lang="en-US" dirty="0"/>
              <a:t>For the immediate consumers/participants?</a:t>
            </a:r>
          </a:p>
          <a:p>
            <a:pPr lvl="1"/>
            <a:r>
              <a:rPr lang="en-US" dirty="0"/>
              <a:t>The people they touch?</a:t>
            </a:r>
          </a:p>
          <a:p>
            <a:pPr lvl="1"/>
            <a:r>
              <a:rPr lang="en-US" dirty="0"/>
              <a:t>The larger community/world</a:t>
            </a:r>
          </a:p>
          <a:p>
            <a:r>
              <a:rPr lang="en-US" dirty="0"/>
              <a:t>What is the problem?  What’s thwarting progress toward that?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9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90AF53D-A64F-45DA-8B0A-37F2070A1A7C}"/>
              </a:ext>
            </a:extLst>
          </p:cNvPr>
          <p:cNvGrpSpPr/>
          <p:nvPr/>
        </p:nvGrpSpPr>
        <p:grpSpPr>
          <a:xfrm>
            <a:off x="2414953" y="1254368"/>
            <a:ext cx="7268307" cy="4290648"/>
            <a:chOff x="2414953" y="1254368"/>
            <a:chExt cx="7268307" cy="429064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448370D-69D7-4DF9-A244-FFCA0134DF79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53" y="3399692"/>
              <a:ext cx="7268307" cy="0"/>
            </a:xfrm>
            <a:prstGeom prst="straightConnector1">
              <a:avLst/>
            </a:prstGeom>
            <a:ln w="1016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0276F6-C7E3-4578-A476-4545329AB5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9444" y="1254368"/>
              <a:ext cx="4" cy="4290648"/>
            </a:xfrm>
            <a:prstGeom prst="straightConnector1">
              <a:avLst/>
            </a:prstGeom>
            <a:ln w="1016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4E2F178-2635-469C-9A80-058FFF1742F4}"/>
              </a:ext>
            </a:extLst>
          </p:cNvPr>
          <p:cNvSpPr txBox="1"/>
          <p:nvPr/>
        </p:nvSpPr>
        <p:spPr>
          <a:xfrm>
            <a:off x="3557957" y="380999"/>
            <a:ext cx="512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Senses Experiencing (Out Here)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18ED8-EF75-4A06-9247-7B98DE5F90F5}"/>
              </a:ext>
            </a:extLst>
          </p:cNvPr>
          <p:cNvSpPr txBox="1"/>
          <p:nvPr/>
        </p:nvSpPr>
        <p:spPr>
          <a:xfrm>
            <a:off x="3557956" y="5864387"/>
            <a:ext cx="512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Mental Experiencing (Thoughts and Feelings)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D92D9F-F7FB-4A3E-AFD9-FA464CB8BAA4}"/>
              </a:ext>
            </a:extLst>
          </p:cNvPr>
          <p:cNvSpPr txBox="1"/>
          <p:nvPr/>
        </p:nvSpPr>
        <p:spPr>
          <a:xfrm>
            <a:off x="9466388" y="3244334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Toward (SR+)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A6611-0C1B-4C68-ACA1-A617EF6EB3D0}"/>
              </a:ext>
            </a:extLst>
          </p:cNvPr>
          <p:cNvSpPr txBox="1"/>
          <p:nvPr/>
        </p:nvSpPr>
        <p:spPr>
          <a:xfrm>
            <a:off x="502550" y="3215026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Away (SR-)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89D64D-7F77-464C-B11D-417A80E438DF}"/>
              </a:ext>
            </a:extLst>
          </p:cNvPr>
          <p:cNvSpPr txBox="1"/>
          <p:nvPr/>
        </p:nvSpPr>
        <p:spPr>
          <a:xfrm>
            <a:off x="6895257" y="2952681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2E67D8-17A9-4DE2-9BD7-EDBE3B4A5669}"/>
              </a:ext>
            </a:extLst>
          </p:cNvPr>
          <p:cNvSpPr txBox="1"/>
          <p:nvPr/>
        </p:nvSpPr>
        <p:spPr>
          <a:xfrm>
            <a:off x="3204710" y="2952681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62DE9B-4D66-478B-B85B-222EABDDF2CA}"/>
              </a:ext>
            </a:extLst>
          </p:cNvPr>
          <p:cNvSpPr txBox="1"/>
          <p:nvPr/>
        </p:nvSpPr>
        <p:spPr>
          <a:xfrm>
            <a:off x="2062073" y="3554941"/>
            <a:ext cx="405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thoughts, feelings &amp; experience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492A56-30B7-441A-B02A-FE2E71AD2830}"/>
              </a:ext>
            </a:extLst>
          </p:cNvPr>
          <p:cNvSpPr txBox="1"/>
          <p:nvPr/>
        </p:nvSpPr>
        <p:spPr>
          <a:xfrm>
            <a:off x="6236527" y="3554941"/>
            <a:ext cx="344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 &amp; what matters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02BB8D-A1E6-45E3-ADA2-B6B5B9035B09}"/>
              </a:ext>
            </a:extLst>
          </p:cNvPr>
          <p:cNvSpPr txBox="1"/>
          <p:nvPr/>
        </p:nvSpPr>
        <p:spPr>
          <a:xfrm>
            <a:off x="111222" y="6400580"/>
            <a:ext cx="344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visit: DrKevinPolk.com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41FAC5D-55C5-44BC-9CF1-078498D9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50079"/>
            <a:ext cx="10515600" cy="1325563"/>
          </a:xfrm>
        </p:spPr>
        <p:txBody>
          <a:bodyPr/>
          <a:lstStyle/>
          <a:p>
            <a:r>
              <a:rPr lang="en-US" dirty="0"/>
              <a:t>The Matrix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0080EE-1F96-4842-89DF-B43AED07F775}"/>
              </a:ext>
            </a:extLst>
          </p:cNvPr>
          <p:cNvSpPr/>
          <p:nvPr/>
        </p:nvSpPr>
        <p:spPr>
          <a:xfrm>
            <a:off x="6424259" y="3933037"/>
            <a:ext cx="3265015" cy="1742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conversation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difference does the group make for: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immediate consumer/participants?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people they touch?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broader world/community?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DFA6DE-C838-4721-B306-0E00B9A1EB31}"/>
              </a:ext>
            </a:extLst>
          </p:cNvPr>
          <p:cNvSpPr/>
          <p:nvPr/>
        </p:nvSpPr>
        <p:spPr>
          <a:xfrm>
            <a:off x="6553200" y="1349853"/>
            <a:ext cx="3006975" cy="147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actions are you not taking?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actions could you take?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promise can you make to be and act toward what matters?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4A30C-FFA6-4BA1-8F53-9911C7F8264C}"/>
              </a:ext>
            </a:extLst>
          </p:cNvPr>
          <p:cNvSpPr/>
          <p:nvPr/>
        </p:nvSpPr>
        <p:spPr>
          <a:xfrm>
            <a:off x="2631825" y="4044461"/>
            <a:ext cx="3006975" cy="147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people say the problem is?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they say about their experience?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experience?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C55B67-9193-4302-96D7-3BE3862877F3}"/>
              </a:ext>
            </a:extLst>
          </p:cNvPr>
          <p:cNvSpPr/>
          <p:nvPr/>
        </p:nvSpPr>
        <p:spPr>
          <a:xfrm>
            <a:off x="2672708" y="1349854"/>
            <a:ext cx="3006975" cy="147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actions correlate to the talk and experience?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you act with each other?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you act towards stakeholders?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3B20-4365-4504-AEC8-A2261E87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Questions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1307-5FF6-485E-A53D-8F5561EA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Left – Group conversations/Experience</a:t>
            </a:r>
          </a:p>
          <a:p>
            <a:pPr lvl="1"/>
            <a:r>
              <a:rPr lang="en-US" dirty="0"/>
              <a:t>What do the members say about the problem? </a:t>
            </a:r>
          </a:p>
          <a:p>
            <a:pPr lvl="1"/>
            <a:r>
              <a:rPr lang="en-US" dirty="0"/>
              <a:t>What do they say about things (themselves/others/circumstances) in relation to the problem</a:t>
            </a:r>
          </a:p>
          <a:p>
            <a:pPr lvl="1"/>
            <a:r>
              <a:rPr lang="en-US" dirty="0"/>
              <a:t>What is the general mood or experience of members?  </a:t>
            </a:r>
          </a:p>
          <a:p>
            <a:r>
              <a:rPr lang="en-US" dirty="0"/>
              <a:t>Upper Left – Group actions - away</a:t>
            </a:r>
          </a:p>
          <a:p>
            <a:pPr lvl="1"/>
            <a:r>
              <a:rPr lang="en-US" dirty="0"/>
              <a:t>What actions do we take consistent with conversations?</a:t>
            </a:r>
          </a:p>
          <a:p>
            <a:r>
              <a:rPr lang="en-US" dirty="0"/>
              <a:t>Upper Right – Group actions – toward</a:t>
            </a:r>
          </a:p>
          <a:p>
            <a:pPr lvl="1"/>
            <a:r>
              <a:rPr lang="en-US" dirty="0"/>
              <a:t>What actions do we not take toward our purpose? 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0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90AF53D-A64F-45DA-8B0A-37F2070A1A7C}"/>
              </a:ext>
            </a:extLst>
          </p:cNvPr>
          <p:cNvGrpSpPr/>
          <p:nvPr/>
        </p:nvGrpSpPr>
        <p:grpSpPr>
          <a:xfrm>
            <a:off x="2414953" y="1254368"/>
            <a:ext cx="7268307" cy="4290648"/>
            <a:chOff x="2414953" y="1254368"/>
            <a:chExt cx="7268307" cy="429064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448370D-69D7-4DF9-A244-FFCA0134DF79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53" y="3399692"/>
              <a:ext cx="7268307" cy="0"/>
            </a:xfrm>
            <a:prstGeom prst="straightConnector1">
              <a:avLst/>
            </a:prstGeom>
            <a:ln w="1016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0276F6-C7E3-4578-A476-4545329AB5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9444" y="1254368"/>
              <a:ext cx="4" cy="4290648"/>
            </a:xfrm>
            <a:prstGeom prst="straightConnector1">
              <a:avLst/>
            </a:prstGeom>
            <a:ln w="1016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4E2F178-2635-469C-9A80-058FFF1742F4}"/>
              </a:ext>
            </a:extLst>
          </p:cNvPr>
          <p:cNvSpPr txBox="1"/>
          <p:nvPr/>
        </p:nvSpPr>
        <p:spPr>
          <a:xfrm>
            <a:off x="3557957" y="380999"/>
            <a:ext cx="512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Senses Experiencing (Out Here)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18ED8-EF75-4A06-9247-7B98DE5F90F5}"/>
              </a:ext>
            </a:extLst>
          </p:cNvPr>
          <p:cNvSpPr txBox="1"/>
          <p:nvPr/>
        </p:nvSpPr>
        <p:spPr>
          <a:xfrm>
            <a:off x="3557956" y="5864387"/>
            <a:ext cx="512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Mental Experiencing (Thoughts and Feelings)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D92D9F-F7FB-4A3E-AFD9-FA464CB8BAA4}"/>
              </a:ext>
            </a:extLst>
          </p:cNvPr>
          <p:cNvSpPr txBox="1"/>
          <p:nvPr/>
        </p:nvSpPr>
        <p:spPr>
          <a:xfrm>
            <a:off x="9466388" y="3244334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Toward (SR+)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A6611-0C1B-4C68-ACA1-A617EF6EB3D0}"/>
              </a:ext>
            </a:extLst>
          </p:cNvPr>
          <p:cNvSpPr txBox="1"/>
          <p:nvPr/>
        </p:nvSpPr>
        <p:spPr>
          <a:xfrm>
            <a:off x="502550" y="3215026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Away (SR-)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89D64D-7F77-464C-B11D-417A80E438DF}"/>
              </a:ext>
            </a:extLst>
          </p:cNvPr>
          <p:cNvSpPr txBox="1"/>
          <p:nvPr/>
        </p:nvSpPr>
        <p:spPr>
          <a:xfrm>
            <a:off x="6895257" y="2952681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2E67D8-17A9-4DE2-9BD7-EDBE3B4A5669}"/>
              </a:ext>
            </a:extLst>
          </p:cNvPr>
          <p:cNvSpPr txBox="1"/>
          <p:nvPr/>
        </p:nvSpPr>
        <p:spPr>
          <a:xfrm>
            <a:off x="3204710" y="2952681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62DE9B-4D66-478B-B85B-222EABDDF2CA}"/>
              </a:ext>
            </a:extLst>
          </p:cNvPr>
          <p:cNvSpPr txBox="1"/>
          <p:nvPr/>
        </p:nvSpPr>
        <p:spPr>
          <a:xfrm>
            <a:off x="2062073" y="3554941"/>
            <a:ext cx="405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thoughts, feelings &amp; experience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492A56-30B7-441A-B02A-FE2E71AD2830}"/>
              </a:ext>
            </a:extLst>
          </p:cNvPr>
          <p:cNvSpPr txBox="1"/>
          <p:nvPr/>
        </p:nvSpPr>
        <p:spPr>
          <a:xfrm>
            <a:off x="6236527" y="3554941"/>
            <a:ext cx="344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 &amp; what matters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02BB8D-A1E6-45E3-ADA2-B6B5B9035B09}"/>
              </a:ext>
            </a:extLst>
          </p:cNvPr>
          <p:cNvSpPr txBox="1"/>
          <p:nvPr/>
        </p:nvSpPr>
        <p:spPr>
          <a:xfrm>
            <a:off x="111222" y="6400580"/>
            <a:ext cx="344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visit: DrKevinPolk.com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41FAC5D-55C5-44BC-9CF1-078498D9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50079"/>
            <a:ext cx="10515600" cy="1325563"/>
          </a:xfrm>
        </p:spPr>
        <p:txBody>
          <a:bodyPr/>
          <a:lstStyle/>
          <a:p>
            <a:r>
              <a:rPr lang="en-US" dirty="0"/>
              <a:t>The Matrix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0080EE-1F96-4842-89DF-B43AED07F775}"/>
              </a:ext>
            </a:extLst>
          </p:cNvPr>
          <p:cNvSpPr/>
          <p:nvPr/>
        </p:nvSpPr>
        <p:spPr>
          <a:xfrm>
            <a:off x="6424259" y="3933037"/>
            <a:ext cx="3265015" cy="1742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What we’re really about…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DFA6DE-C838-4721-B306-0E00B9A1EB31}"/>
              </a:ext>
            </a:extLst>
          </p:cNvPr>
          <p:cNvSpPr/>
          <p:nvPr/>
        </p:nvSpPr>
        <p:spPr>
          <a:xfrm>
            <a:off x="6553200" y="1349853"/>
            <a:ext cx="3006975" cy="147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prstClr val="white"/>
                </a:solidFill>
                <a:latin typeface="Calibri" panose="020F0502020204030204"/>
              </a:rPr>
              <a:t>Promised actions and ways of being.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4A30C-FFA6-4BA1-8F53-9911C7F8264C}"/>
              </a:ext>
            </a:extLst>
          </p:cNvPr>
          <p:cNvSpPr/>
          <p:nvPr/>
        </p:nvSpPr>
        <p:spPr>
          <a:xfrm>
            <a:off x="2631825" y="4044461"/>
            <a:ext cx="3006975" cy="147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What we say…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And the experience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C55B67-9193-4302-96D7-3BE3862877F3}"/>
              </a:ext>
            </a:extLst>
          </p:cNvPr>
          <p:cNvSpPr/>
          <p:nvPr/>
        </p:nvSpPr>
        <p:spPr>
          <a:xfrm>
            <a:off x="2672708" y="1349854"/>
            <a:ext cx="3006975" cy="147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we 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8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90AF53D-A64F-45DA-8B0A-37F2070A1A7C}"/>
              </a:ext>
            </a:extLst>
          </p:cNvPr>
          <p:cNvGrpSpPr/>
          <p:nvPr/>
        </p:nvGrpSpPr>
        <p:grpSpPr>
          <a:xfrm>
            <a:off x="2414953" y="1254368"/>
            <a:ext cx="7268307" cy="4290648"/>
            <a:chOff x="2414953" y="1254368"/>
            <a:chExt cx="7268307" cy="429064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448370D-69D7-4DF9-A244-FFCA0134DF79}"/>
                </a:ext>
              </a:extLst>
            </p:cNvPr>
            <p:cNvCxnSpPr>
              <a:cxnSpLocks/>
            </p:cNvCxnSpPr>
            <p:nvPr/>
          </p:nvCxnSpPr>
          <p:spPr>
            <a:xfrm>
              <a:off x="2414953" y="3399692"/>
              <a:ext cx="7268307" cy="0"/>
            </a:xfrm>
            <a:prstGeom prst="straightConnector1">
              <a:avLst/>
            </a:prstGeom>
            <a:ln w="1016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0276F6-C7E3-4578-A476-4545329AB5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9444" y="1254368"/>
              <a:ext cx="4" cy="4290648"/>
            </a:xfrm>
            <a:prstGeom prst="straightConnector1">
              <a:avLst/>
            </a:prstGeom>
            <a:ln w="1016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4E2F178-2635-469C-9A80-058FFF1742F4}"/>
              </a:ext>
            </a:extLst>
          </p:cNvPr>
          <p:cNvSpPr txBox="1"/>
          <p:nvPr/>
        </p:nvSpPr>
        <p:spPr>
          <a:xfrm>
            <a:off x="3557957" y="380999"/>
            <a:ext cx="512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Senses Experiencing (Out Here)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18ED8-EF75-4A06-9247-7B98DE5F90F5}"/>
              </a:ext>
            </a:extLst>
          </p:cNvPr>
          <p:cNvSpPr txBox="1"/>
          <p:nvPr/>
        </p:nvSpPr>
        <p:spPr>
          <a:xfrm>
            <a:off x="3557956" y="5864387"/>
            <a:ext cx="512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Mental Experiencing (Thoughts and Feelings)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D92D9F-F7FB-4A3E-AFD9-FA464CB8BAA4}"/>
              </a:ext>
            </a:extLst>
          </p:cNvPr>
          <p:cNvSpPr txBox="1"/>
          <p:nvPr/>
        </p:nvSpPr>
        <p:spPr>
          <a:xfrm>
            <a:off x="9466388" y="3244334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Toward (SR+)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A6611-0C1B-4C68-ACA1-A617EF6EB3D0}"/>
              </a:ext>
            </a:extLst>
          </p:cNvPr>
          <p:cNvSpPr txBox="1"/>
          <p:nvPr/>
        </p:nvSpPr>
        <p:spPr>
          <a:xfrm>
            <a:off x="502550" y="3215026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Away (SR-)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89D64D-7F77-464C-B11D-417A80E438DF}"/>
              </a:ext>
            </a:extLst>
          </p:cNvPr>
          <p:cNvSpPr txBox="1"/>
          <p:nvPr/>
        </p:nvSpPr>
        <p:spPr>
          <a:xfrm>
            <a:off x="6895257" y="2952681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2E67D8-17A9-4DE2-9BD7-EDBE3B4A5669}"/>
              </a:ext>
            </a:extLst>
          </p:cNvPr>
          <p:cNvSpPr txBox="1"/>
          <p:nvPr/>
        </p:nvSpPr>
        <p:spPr>
          <a:xfrm>
            <a:off x="3204710" y="2952681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62DE9B-4D66-478B-B85B-222EABDDF2CA}"/>
              </a:ext>
            </a:extLst>
          </p:cNvPr>
          <p:cNvSpPr txBox="1"/>
          <p:nvPr/>
        </p:nvSpPr>
        <p:spPr>
          <a:xfrm>
            <a:off x="2062073" y="3554941"/>
            <a:ext cx="405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thoughts, feelings &amp; experience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492A56-30B7-441A-B02A-FE2E71AD2830}"/>
              </a:ext>
            </a:extLst>
          </p:cNvPr>
          <p:cNvSpPr txBox="1"/>
          <p:nvPr/>
        </p:nvSpPr>
        <p:spPr>
          <a:xfrm>
            <a:off x="6236527" y="3554941"/>
            <a:ext cx="344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 &amp; what matters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02BB8D-A1E6-45E3-ADA2-B6B5B9035B09}"/>
              </a:ext>
            </a:extLst>
          </p:cNvPr>
          <p:cNvSpPr txBox="1"/>
          <p:nvPr/>
        </p:nvSpPr>
        <p:spPr>
          <a:xfrm>
            <a:off x="111222" y="6400580"/>
            <a:ext cx="344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visit: DrKevinPolk.com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41FAC5D-55C5-44BC-9CF1-078498D9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50079"/>
            <a:ext cx="10515600" cy="1325563"/>
          </a:xfrm>
        </p:spPr>
        <p:txBody>
          <a:bodyPr/>
          <a:lstStyle/>
          <a:p>
            <a:r>
              <a:rPr lang="en-US" dirty="0"/>
              <a:t>The Matrix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0080EE-1F96-4842-89DF-B43AED07F775}"/>
              </a:ext>
            </a:extLst>
          </p:cNvPr>
          <p:cNvSpPr/>
          <p:nvPr/>
        </p:nvSpPr>
        <p:spPr>
          <a:xfrm>
            <a:off x="6424259" y="3933037"/>
            <a:ext cx="3265015" cy="1742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We’re here to empower people to be leaders and transform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their communities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DFA6DE-C838-4721-B306-0E00B9A1EB31}"/>
              </a:ext>
            </a:extLst>
          </p:cNvPr>
          <p:cNvSpPr/>
          <p:nvPr/>
        </p:nvSpPr>
        <p:spPr>
          <a:xfrm>
            <a:off x="6553200" y="1349853"/>
            <a:ext cx="3006975" cy="147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decision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4A30C-FFA6-4BA1-8F53-9911C7F8264C}"/>
              </a:ext>
            </a:extLst>
          </p:cNvPr>
          <p:cNvSpPr/>
          <p:nvPr/>
        </p:nvSpPr>
        <p:spPr>
          <a:xfrm>
            <a:off x="2631825" y="4044461"/>
            <a:ext cx="3006975" cy="147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We’ve been having this should we/shouldn’t we conversation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C55B67-9193-4302-96D7-3BE3862877F3}"/>
              </a:ext>
            </a:extLst>
          </p:cNvPr>
          <p:cNvSpPr/>
          <p:nvPr/>
        </p:nvSpPr>
        <p:spPr>
          <a:xfrm>
            <a:off x="2672708" y="1349854"/>
            <a:ext cx="3006975" cy="147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keep getting in fights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about how we make each other feel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3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979</Words>
  <Application>Microsoft Office PowerPoint</Application>
  <PresentationFormat>Widescreen</PresentationFormat>
  <Paragraphs>122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Flexible Leadership: Using the Matrix to Have Conversations for a Shared Purpose</vt:lpstr>
      <vt:lpstr>PowerPoint Presentation</vt:lpstr>
      <vt:lpstr>PowerPoint Presentation</vt:lpstr>
      <vt:lpstr>The Matrix</vt:lpstr>
      <vt:lpstr>Breakout Questions 1</vt:lpstr>
      <vt:lpstr>The Matrix</vt:lpstr>
      <vt:lpstr>Breakout Questions 2</vt:lpstr>
      <vt:lpstr>The Matrix</vt:lpstr>
      <vt:lpstr>The Matrix</vt:lpstr>
      <vt:lpstr>Leadership Conversations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Herbst</dc:creator>
  <cp:lastModifiedBy>Scott Herbst</cp:lastModifiedBy>
  <cp:revision>11</cp:revision>
  <dcterms:created xsi:type="dcterms:W3CDTF">2020-06-30T12:09:39Z</dcterms:created>
  <dcterms:modified xsi:type="dcterms:W3CDTF">2020-07-19T13:32:18Z</dcterms:modified>
</cp:coreProperties>
</file>